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Lst>
  <p:sldSz cy="5143500" cx="9144000"/>
  <p:notesSz cx="6858000" cy="9144000"/>
  <p:embeddedFontLst>
    <p:embeddedFont>
      <p:font typeface="Raleway"/>
      <p:regular r:id="rId35"/>
      <p:bold r:id="rId36"/>
      <p:italic r:id="rId37"/>
      <p:boldItalic r:id="rId38"/>
    </p:embeddedFont>
    <p:embeddedFont>
      <p:font typeface="La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6.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font" Target="fonts/Raleway-regular.fntdata"/><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font" Target="fonts/Raleway-italic.fntdata"/><Relationship Id="rId14" Type="http://schemas.openxmlformats.org/officeDocument/2006/relationships/slide" Target="slides/slide10.xml"/><Relationship Id="rId36" Type="http://schemas.openxmlformats.org/officeDocument/2006/relationships/font" Target="fonts/Raleway-bold.fntdata"/><Relationship Id="rId17" Type="http://schemas.openxmlformats.org/officeDocument/2006/relationships/slide" Target="slides/slide13.xml"/><Relationship Id="rId39" Type="http://schemas.openxmlformats.org/officeDocument/2006/relationships/font" Target="fonts/Lato-regular.fntdata"/><Relationship Id="rId16" Type="http://schemas.openxmlformats.org/officeDocument/2006/relationships/slide" Target="slides/slide12.xml"/><Relationship Id="rId38" Type="http://schemas.openxmlformats.org/officeDocument/2006/relationships/font" Target="fonts/Raleway-bold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gi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a02da1286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a02da1286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a8e94aac2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a8e94aac2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59e709a19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59e709a19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a02da1286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a02da1286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aa80c970f4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aa80c970f4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011d36b9a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011d36b9a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25828309f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25828309f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aa80c970f4_0_1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aa80c970f4_0_1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aa80c970f4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aa80c970f4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25828309f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25828309f2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aa80c970f4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aa80c970f4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5828309f2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5828309f2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5828309f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5828309f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aa80c970f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aa80c970f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011d36b9a_0_1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011d36b9a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2011d36b9a_0_1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2011d36b9a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aa80c970f4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aa80c970f4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5a17d3d48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5a17d3d48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5a17d3d484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5a17d3d484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5731f6a826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5731f6a826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5828309f2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5828309f2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011d36b9a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011d36b9a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5828309f2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5828309f2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b2a21c603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b2a21c603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a8e94aac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a8e94aac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a02da128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a02da128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a8e94aac2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a8e94aac2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a02da128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a02da128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3a02da128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3a02da128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hyperlink" Target="http://admin.trinity.duke.edu/technology/omeka" TargetMode="External"/><Relationship Id="rId4" Type="http://schemas.openxmlformats.org/officeDocument/2006/relationships/hyperlink" Target="https://www.drupal.org/" TargetMode="External"/><Relationship Id="rId5" Type="http://schemas.openxmlformats.org/officeDocument/2006/relationships/hyperlink" Target="https://exhibits2.library.duke.edu/exhibits/show/black-students-matter--allen-/introduction" TargetMode="External"/><Relationship Id="rId6" Type="http://schemas.openxmlformats.org/officeDocument/2006/relationships/hyperlink" Target="https://socialmovements.trinity.duke.edu/"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www.w3schools.com/tags/tag_iframe.ASP"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hyperlink" Target="https://omeka.org/" TargetMode="External"/><Relationship Id="rId4" Type="http://schemas.openxmlformats.org/officeDocument/2006/relationships/hyperlink" Target="http://exhibits2.library.duke.edu/exhibits/show/race-ethnicity-in-advertising/features" TargetMode="External"/><Relationship Id="rId5" Type="http://schemas.openxmlformats.org/officeDocument/2006/relationships/hyperlink" Target="https://immigrants.mndigital.org/exhibits/show/immigrantstories1975/storie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education.microsoft.com/Story/Lesson?token=vb4lx" TargetMode="External"/><Relationship Id="rId4" Type="http://schemas.openxmlformats.org/officeDocument/2006/relationships/hyperlink" Target="https://sway.com/"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interaktiv.morgenpost.de/berlin-1945-2015/" TargetMode="External"/><Relationship Id="rId4" Type="http://schemas.openxmlformats.org/officeDocument/2006/relationships/hyperlink" Target="https://juxtapose.knightlab.com/"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www.minnpost.com/stroll/2014/06/hockey-hip-hop-and-other-green-line-highlights" TargetMode="External"/><Relationship Id="rId4" Type="http://schemas.openxmlformats.org/officeDocument/2006/relationships/hyperlink" Target="https://storymap.knightlab.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omeka.org/add-ons/plugins/geolocation/" TargetMode="External"/><Relationship Id="rId4" Type="http://schemas.openxmlformats.org/officeDocument/2006/relationships/hyperlink" Target="https://carto.com/" TargetMode="External"/><Relationship Id="rId5" Type="http://schemas.openxmlformats.org/officeDocument/2006/relationships/hyperlink" Target="https://www.google.com/maps/about/mymaps/" TargetMode="External"/><Relationship Id="rId6" Type="http://schemas.openxmlformats.org/officeDocument/2006/relationships/hyperlink" Target="https://www.dazeddigital.com/artsandculture/article/24336/1/this-map-marks-all-of-londons-anti-gentrification-campaigns" TargetMode="External"/><Relationship Id="rId7" Type="http://schemas.openxmlformats.org/officeDocument/2006/relationships/hyperlink" Target="http://imagingkanto.trinity.duke.edu/geolocation/map/browse" TargetMode="External"/><Relationship Id="rId8" Type="http://schemas.openxmlformats.org/officeDocument/2006/relationships/hyperlink" Target="https://brn.carto.com/viz/1a4519df-6eb3-4fbf-837b-36f8d2efa5e5/public_map"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storymaps.arcgis.com/en/" TargetMode="External"/><Relationship Id="rId4" Type="http://schemas.openxmlformats.org/officeDocument/2006/relationships/hyperlink" Target="https://www.arcgis.com/" TargetMode="External"/><Relationship Id="rId5" Type="http://schemas.openxmlformats.org/officeDocument/2006/relationships/hyperlink" Target="https://learn.arcgis.com/en/projects/get-started-with-story-maps/" TargetMode="External"/><Relationship Id="rId6" Type="http://schemas.openxmlformats.org/officeDocument/2006/relationships/hyperlink" Target="https://landscapeteam.maps.arcgis.com/apps/Cascade/index.html?appid=cd69320c00384d8094d83b45e84fd5aa"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hyperlink" Target="http://timeline.knightlab.com/" TargetMode="External"/><Relationship Id="rId4" Type="http://schemas.openxmlformats.org/officeDocument/2006/relationships/hyperlink" Target="http://projectvox.org/timeline/" TargetMode="External"/><Relationship Id="rId5" Type="http://schemas.openxmlformats.org/officeDocument/2006/relationships/hyperlink" Target="https://www.themaneater.com/special-sections/mu-fall-2015" TargetMode="External"/><Relationship Id="rId6" Type="http://schemas.openxmlformats.org/officeDocument/2006/relationships/hyperlink" Target="https://docs.google.com/spreadsheets/d/1d4U6B3z4u2iv9Vj8VsWnz08K3GCnV2h-izdARSHAVUQ/edit?usp=sharin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hyperlink" Target="http://enec3120.neatline-uva.org/neatline/show/a-sentimental-journey" TargetMode="External"/><Relationship Id="rId4" Type="http://schemas.openxmlformats.org/officeDocument/2006/relationships/hyperlink" Target="http://enec3120.neatline-uva.org/neatline/show/a-sentimental-journey" TargetMode="External"/><Relationship Id="rId5" Type="http://schemas.openxmlformats.org/officeDocument/2006/relationships/hyperlink" Target="http://enec3120.neatline-uva.org/neatline/show/a-sentimental-journey"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http://digihum.mcgill.ca/voyant/" TargetMode="External"/><Relationship Id="rId4" Type="http://schemas.openxmlformats.org/officeDocument/2006/relationships/hyperlink" Target="https://voyant-tools.org/" TargetMode="External"/><Relationship Id="rId5" Type="http://schemas.openxmlformats.org/officeDocument/2006/relationships/hyperlink" Target="https://www.maxkemman.nl/2016/11/a-republic-of-emails-what-are-the-contents/" TargetMode="External"/><Relationship Id="rId6" Type="http://schemas.openxmlformats.org/officeDocument/2006/relationships/hyperlink" Target="https://www.maxkemman.nl/2016/11/a-republic-of-emails-what-are-the-contents/" TargetMode="External"/><Relationship Id="rId7" Type="http://schemas.openxmlformats.org/officeDocument/2006/relationships/hyperlink" Target="https://www.maxkemman.nl/2016/11/a-republic-of-emails-what-are-the-contents/"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s://storyline.knightlab.com/from-example.html" TargetMode="External"/><Relationship Id="rId4" Type="http://schemas.openxmlformats.org/officeDocument/2006/relationships/hyperlink" Target="http://storyline.knightlab.com/"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2.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0.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www.wix.com/website/templates" TargetMode="External"/><Relationship Id="rId4" Type="http://schemas.openxmlformats.org/officeDocument/2006/relationships/hyperlink" Target="https://www.weebly.com/themes" TargetMode="External"/><Relationship Id="rId5" Type="http://schemas.openxmlformats.org/officeDocument/2006/relationships/hyperlink" Target="https://www.squarespace.com/templates/?channel=pbr&amp;subchannel=go&amp;campaign=branded-united-states&amp;subcampaign=(search-global-branded_customizable-templates_sl)&amp;source=us_branded&amp;gclid=CjwKCAjwiurXBRAnEiwAk2GFZp5UZsj77Tgh3WbYecCAVl5l84vheal_HzGySYRRKLRbgABrazGUhBoCQq0QAvD_BwE" TargetMode="External"/><Relationship Id="rId6" Type="http://schemas.openxmlformats.org/officeDocument/2006/relationships/hyperlink" Target="https://stonebystone.wixsite.com/duk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ordpress.com/" TargetMode="External"/><Relationship Id="rId4" Type="http://schemas.openxmlformats.org/officeDocument/2006/relationships/hyperlink" Target="https://www.drupal.org/" TargetMode="External"/><Relationship Id="rId5" Type="http://schemas.openxmlformats.org/officeDocument/2006/relationships/hyperlink" Target="https://reclaimhosting.com/" TargetMode="External"/><Relationship Id="rId6" Type="http://schemas.openxmlformats.org/officeDocument/2006/relationships/hyperlink" Target="https://myrtistories.wordpress.com/"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100"/>
              <a:t>Digital</a:t>
            </a:r>
            <a:r>
              <a:rPr lang="en" sz="4100"/>
              <a:t> Storytelling</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Digital archives &amp; collections website</a:t>
            </a:r>
            <a:endParaRPr/>
          </a:p>
        </p:txBody>
      </p:sp>
      <p:sp>
        <p:nvSpPr>
          <p:cNvPr id="139" name="Google Shape;139;p22"/>
          <p:cNvSpPr txBox="1"/>
          <p:nvPr>
            <p:ph idx="1" type="body"/>
          </p:nvPr>
        </p:nvSpPr>
        <p:spPr>
          <a:xfrm>
            <a:off x="729450" y="2078875"/>
            <a:ext cx="7688700" cy="27075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u="sng">
                <a:solidFill>
                  <a:schemeClr val="accent5"/>
                </a:solidFill>
                <a:hlinkClick r:id="rId3">
                  <a:extLst>
                    <a:ext uri="{A12FA001-AC4F-418D-AE19-62706E023703}">
                      <ahyp:hlinkClr val="tx"/>
                    </a:ext>
                  </a:extLst>
                </a:hlinkClick>
              </a:rPr>
              <a:t>Omeka</a:t>
            </a:r>
            <a:endParaRPr sz="2400"/>
          </a:p>
          <a:p>
            <a:pPr indent="-381000" lvl="0" marL="457200" rtl="0" algn="l">
              <a:spcBef>
                <a:spcPts val="0"/>
              </a:spcBef>
              <a:spcAft>
                <a:spcPts val="0"/>
              </a:spcAft>
              <a:buSzPts val="2400"/>
              <a:buChar char="●"/>
            </a:pPr>
            <a:r>
              <a:rPr lang="en" sz="2400" u="sng">
                <a:solidFill>
                  <a:schemeClr val="accent5"/>
                </a:solidFill>
                <a:hlinkClick r:id="rId4">
                  <a:extLst>
                    <a:ext uri="{A12FA001-AC4F-418D-AE19-62706E023703}">
                      <ahyp:hlinkClr val="tx"/>
                    </a:ext>
                  </a:extLst>
                </a:hlinkClick>
              </a:rPr>
              <a:t>Drupal</a:t>
            </a:r>
            <a:br>
              <a:rPr lang="en" sz="2400"/>
            </a:br>
            <a:endParaRPr sz="2400"/>
          </a:p>
          <a:p>
            <a:pPr indent="0" lvl="0" marL="0" rtl="0" algn="l">
              <a:spcBef>
                <a:spcPts val="1600"/>
              </a:spcBef>
              <a:spcAft>
                <a:spcPts val="0"/>
              </a:spcAft>
              <a:buNone/>
            </a:pPr>
            <a:r>
              <a:rPr lang="en" sz="2400"/>
              <a:t>Example: </a:t>
            </a:r>
            <a:r>
              <a:rPr lang="en" sz="2400" u="sng">
                <a:solidFill>
                  <a:schemeClr val="hlink"/>
                </a:solidFill>
                <a:hlinkClick r:id="rId5"/>
              </a:rPr>
              <a:t>Black Students Matter</a:t>
            </a:r>
            <a:r>
              <a:rPr lang="en" sz="2400"/>
              <a:t> (Omeka)</a:t>
            </a:r>
            <a:endParaRPr sz="2400"/>
          </a:p>
          <a:p>
            <a:pPr indent="0" lvl="0" marL="0" rtl="0" algn="l">
              <a:spcBef>
                <a:spcPts val="1600"/>
              </a:spcBef>
              <a:spcAft>
                <a:spcPts val="0"/>
              </a:spcAft>
              <a:buNone/>
            </a:pPr>
            <a:r>
              <a:rPr lang="en" sz="2400"/>
              <a:t>Example: </a:t>
            </a:r>
            <a:r>
              <a:rPr lang="en" sz="2400" u="sng">
                <a:solidFill>
                  <a:schemeClr val="hlink"/>
                </a:solidFill>
                <a:hlinkClick r:id="rId6"/>
              </a:rPr>
              <a:t>Social Movements Project</a:t>
            </a:r>
            <a:r>
              <a:rPr lang="en" sz="2400"/>
              <a:t> (Drupal)</a:t>
            </a:r>
            <a:endParaRPr sz="2400"/>
          </a:p>
          <a:p>
            <a:pPr indent="0" lvl="0" marL="0" rtl="0" algn="l">
              <a:spcBef>
                <a:spcPts val="1600"/>
              </a:spcBef>
              <a:spcAft>
                <a:spcPts val="1600"/>
              </a:spcAft>
              <a:buNone/>
            </a:pPr>
            <a:r>
              <a:t/>
            </a:r>
            <a:endParaRPr sz="24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Website Builder Matrix</a:t>
            </a:r>
            <a:endParaRPr/>
          </a:p>
        </p:txBody>
      </p:sp>
      <p:pic>
        <p:nvPicPr>
          <p:cNvPr id="145" name="Google Shape;145;p23"/>
          <p:cNvPicPr preferRelativeResize="0"/>
          <p:nvPr/>
        </p:nvPicPr>
        <p:blipFill>
          <a:blip r:embed="rId3">
            <a:alphaModFix/>
          </a:blip>
          <a:stretch>
            <a:fillRect/>
          </a:stretch>
        </p:blipFill>
        <p:spPr>
          <a:xfrm>
            <a:off x="0" y="2006250"/>
            <a:ext cx="9144001" cy="16132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things to consider when choosing platform</a:t>
            </a:r>
            <a:endParaRPr/>
          </a:p>
        </p:txBody>
      </p:sp>
      <p:sp>
        <p:nvSpPr>
          <p:cNvPr id="151" name="Google Shape;151;p2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arenR"/>
            </a:pPr>
            <a:r>
              <a:rPr lang="en" sz="1800"/>
              <a:t>Squarespace, Wordpress with all the bells and whistles, and Reclaim Hosting are NOT free</a:t>
            </a:r>
            <a:endParaRPr sz="1800"/>
          </a:p>
          <a:p>
            <a:pPr indent="-342900" lvl="0" marL="457200" rtl="0" algn="l">
              <a:spcBef>
                <a:spcPts val="0"/>
              </a:spcBef>
              <a:spcAft>
                <a:spcPts val="0"/>
              </a:spcAft>
              <a:buSzPts val="1800"/>
              <a:buAutoNum type="arabicParenR"/>
            </a:pPr>
            <a:r>
              <a:rPr lang="en" sz="1800"/>
              <a:t>Free Wordpress does NOT allow </a:t>
            </a:r>
            <a:r>
              <a:rPr b="1" lang="en" sz="1800" u="sng">
                <a:solidFill>
                  <a:schemeClr val="hlink"/>
                </a:solidFill>
                <a:hlinkClick r:id="rId3"/>
              </a:rPr>
              <a:t>iframes</a:t>
            </a:r>
            <a:endParaRPr b="1" sz="1800"/>
          </a:p>
          <a:p>
            <a:pPr indent="-342900" lvl="0" marL="457200" rtl="0" algn="l">
              <a:spcBef>
                <a:spcPts val="0"/>
              </a:spcBef>
              <a:spcAft>
                <a:spcPts val="0"/>
              </a:spcAft>
              <a:buSzPts val="1800"/>
              <a:buAutoNum type="arabicParenR"/>
            </a:pPr>
            <a:r>
              <a:rPr lang="en" sz="1800"/>
              <a:t>Wix does NOT allow for content export</a:t>
            </a:r>
            <a:endParaRPr sz="1800"/>
          </a:p>
          <a:p>
            <a:pPr indent="-342900" lvl="0" marL="457200" rtl="0" algn="l">
              <a:spcBef>
                <a:spcPts val="0"/>
              </a:spcBef>
              <a:spcAft>
                <a:spcPts val="0"/>
              </a:spcAft>
              <a:buSzPts val="1800"/>
              <a:buAutoNum type="arabicParenR"/>
            </a:pPr>
            <a:r>
              <a:rPr lang="en" sz="1800"/>
              <a:t>Drupal provides much more flexibility than Omeka, but takes longer to learn (not a good prototype tool)</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5"/>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tell the story?</a:t>
            </a:r>
            <a:endParaRPr/>
          </a:p>
        </p:txBody>
      </p:sp>
      <p:sp>
        <p:nvSpPr>
          <p:cNvPr id="157" name="Google Shape;157;p25"/>
          <p:cNvSpPr txBox="1"/>
          <p:nvPr>
            <p:ph idx="1" type="subTitle"/>
          </p:nvPr>
        </p:nvSpPr>
        <p:spPr>
          <a:xfrm>
            <a:off x="762127" y="2156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Creating narrative, spatial, and temporal stories</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6"/>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Narrative</a:t>
            </a:r>
            <a:r>
              <a:rPr lang="en"/>
              <a:t> Projects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Narrative: Omeka Exhibits</a:t>
            </a:r>
            <a:endParaRPr/>
          </a:p>
        </p:txBody>
      </p:sp>
      <p:sp>
        <p:nvSpPr>
          <p:cNvPr id="168" name="Google Shape;168;p2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Omeka is a platform for organizing, describing, and creating exhibits of digital objects</a:t>
            </a:r>
            <a:endParaRPr sz="1700"/>
          </a:p>
          <a:p>
            <a:pPr indent="-336550" lvl="0" marL="457200" rtl="0" algn="l">
              <a:spcBef>
                <a:spcPts val="0"/>
              </a:spcBef>
              <a:spcAft>
                <a:spcPts val="0"/>
              </a:spcAft>
              <a:buSzPts val="1700"/>
              <a:buChar char="●"/>
            </a:pPr>
            <a:r>
              <a:rPr lang="en" sz="1700"/>
              <a:t>Exhibit Builder plugin is bundled with Omeka and works out of the box</a:t>
            </a:r>
            <a:endParaRPr sz="1700"/>
          </a:p>
          <a:p>
            <a:pPr indent="-336550" lvl="0" marL="457200" rtl="0" algn="l">
              <a:spcBef>
                <a:spcPts val="0"/>
              </a:spcBef>
              <a:spcAft>
                <a:spcPts val="0"/>
              </a:spcAft>
              <a:buSzPts val="1700"/>
              <a:buChar char="●"/>
            </a:pPr>
            <a:r>
              <a:rPr lang="en" sz="1700"/>
              <a:t>Very easy to use; built for collaboration</a:t>
            </a:r>
            <a:endParaRPr sz="1700"/>
          </a:p>
          <a:p>
            <a:pPr indent="0" lvl="0" marL="0" rtl="0" algn="l">
              <a:spcBef>
                <a:spcPts val="1600"/>
              </a:spcBef>
              <a:spcAft>
                <a:spcPts val="0"/>
              </a:spcAft>
              <a:buNone/>
            </a:pPr>
            <a:r>
              <a:rPr lang="en" u="sng">
                <a:solidFill>
                  <a:schemeClr val="accent5"/>
                </a:solidFill>
                <a:hlinkClick r:id="rId3">
                  <a:extLst>
                    <a:ext uri="{A12FA001-AC4F-418D-AE19-62706E023703}">
                      <ahyp:hlinkClr val="tx"/>
                    </a:ext>
                  </a:extLst>
                </a:hlinkClick>
              </a:rPr>
              <a:t>https://omeka.org</a:t>
            </a:r>
            <a:endParaRPr/>
          </a:p>
          <a:p>
            <a:pPr indent="0" lvl="0" marL="0" rtl="0" algn="l">
              <a:spcBef>
                <a:spcPts val="1600"/>
              </a:spcBef>
              <a:spcAft>
                <a:spcPts val="1600"/>
              </a:spcAft>
              <a:buNone/>
            </a:pPr>
            <a:r>
              <a:rPr lang="en"/>
              <a:t>Example: </a:t>
            </a:r>
            <a:r>
              <a:rPr lang="en" u="sng">
                <a:solidFill>
                  <a:schemeClr val="hlink"/>
                </a:solidFill>
                <a:hlinkClick r:id="rId4"/>
              </a:rPr>
              <a:t>Race and Ethnicity in Advertising</a:t>
            </a:r>
            <a:r>
              <a:rPr lang="en"/>
              <a:t> &amp; </a:t>
            </a:r>
            <a:r>
              <a:rPr lang="en" u="sng">
                <a:solidFill>
                  <a:schemeClr val="hlink"/>
                </a:solidFill>
                <a:hlinkClick r:id="rId5"/>
              </a:rPr>
              <a:t>Minnesota’s Immigrants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Narrative</a:t>
            </a:r>
            <a:r>
              <a:rPr lang="en"/>
              <a:t>: Sway</a:t>
            </a:r>
            <a:endParaRPr/>
          </a:p>
        </p:txBody>
      </p:sp>
      <p:sp>
        <p:nvSpPr>
          <p:cNvPr id="174" name="Google Shape;174;p28"/>
          <p:cNvSpPr txBox="1"/>
          <p:nvPr>
            <p:ph idx="1" type="body"/>
          </p:nvPr>
        </p:nvSpPr>
        <p:spPr>
          <a:xfrm>
            <a:off x="729450" y="2078875"/>
            <a:ext cx="7688700" cy="30147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800"/>
              <a:t>Sway is a presentation/interactive storytelling platform from Microsoft.</a:t>
            </a:r>
            <a:endParaRPr sz="1800"/>
          </a:p>
          <a:p>
            <a:pPr indent="-336550" lvl="0" marL="457200" rtl="0" algn="l">
              <a:spcBef>
                <a:spcPts val="0"/>
              </a:spcBef>
              <a:spcAft>
                <a:spcPts val="0"/>
              </a:spcAft>
              <a:buSzPts val="1700"/>
              <a:buChar char="●"/>
            </a:pPr>
            <a:r>
              <a:rPr lang="en" sz="1700"/>
              <a:t>Allows users to create </a:t>
            </a:r>
            <a:r>
              <a:rPr lang="en" sz="1800"/>
              <a:t>narratives</a:t>
            </a:r>
            <a:r>
              <a:rPr lang="en" sz="1700"/>
              <a:t> and presentations with content one uploads to the Sway application or finds on the Internet</a:t>
            </a:r>
            <a:endParaRPr sz="1700"/>
          </a:p>
          <a:p>
            <a:pPr indent="-336550" lvl="0" marL="457200" rtl="0" algn="l">
              <a:spcBef>
                <a:spcPts val="0"/>
              </a:spcBef>
              <a:spcAft>
                <a:spcPts val="0"/>
              </a:spcAft>
              <a:buSzPts val="1700"/>
              <a:buChar char="●"/>
            </a:pPr>
            <a:r>
              <a:rPr lang="en" sz="1700"/>
              <a:t>More flexibility than Powerpoint and less seasickness-inducing than Prezi</a:t>
            </a:r>
            <a:endParaRPr sz="1700"/>
          </a:p>
          <a:p>
            <a:pPr indent="-336550" lvl="0" marL="457200" rtl="0" algn="l">
              <a:spcBef>
                <a:spcPts val="0"/>
              </a:spcBef>
              <a:spcAft>
                <a:spcPts val="0"/>
              </a:spcAft>
              <a:buSzPts val="1700"/>
              <a:buChar char="●"/>
            </a:pPr>
            <a:r>
              <a:rPr lang="en" sz="1700"/>
              <a:t>Very easy to use</a:t>
            </a:r>
            <a:endParaRPr sz="1700"/>
          </a:p>
          <a:p>
            <a:pPr indent="0" lvl="0" marL="120650" rtl="0" algn="l">
              <a:spcBef>
                <a:spcPts val="1600"/>
              </a:spcBef>
              <a:spcAft>
                <a:spcPts val="0"/>
              </a:spcAft>
              <a:buNone/>
            </a:pPr>
            <a:r>
              <a:rPr lang="en" sz="1600"/>
              <a:t>Example: </a:t>
            </a:r>
            <a:r>
              <a:rPr lang="en" sz="1600" u="sng">
                <a:solidFill>
                  <a:schemeClr val="accent5"/>
                </a:solidFill>
                <a:hlinkClick r:id="rId3">
                  <a:extLst>
                    <a:ext uri="{A12FA001-AC4F-418D-AE19-62706E023703}">
                      <ahyp:hlinkClr val="tx"/>
                    </a:ext>
                  </a:extLst>
                </a:hlinkClick>
              </a:rPr>
              <a:t>Adapt and Survive</a:t>
            </a:r>
            <a:endParaRPr sz="1700"/>
          </a:p>
          <a:p>
            <a:pPr indent="0" lvl="0" marL="120650" rtl="0" algn="l">
              <a:spcBef>
                <a:spcPts val="0"/>
              </a:spcBef>
              <a:spcAft>
                <a:spcPts val="0"/>
              </a:spcAft>
              <a:buNone/>
            </a:pPr>
            <a:r>
              <a:t/>
            </a:r>
            <a:endParaRPr sz="1700"/>
          </a:p>
          <a:p>
            <a:pPr indent="0" lvl="0" marL="0" rtl="0" algn="l">
              <a:spcBef>
                <a:spcPts val="0"/>
              </a:spcBef>
              <a:spcAft>
                <a:spcPts val="0"/>
              </a:spcAft>
              <a:buNone/>
            </a:pPr>
            <a:r>
              <a:rPr lang="en" u="sng">
                <a:solidFill>
                  <a:schemeClr val="hlink"/>
                </a:solidFill>
                <a:hlinkClick r:id="rId4"/>
              </a:rPr>
              <a:t>https://sway.com/</a:t>
            </a:r>
            <a:endParaRPr/>
          </a:p>
          <a:p>
            <a:pPr indent="0" lvl="0" marL="120650" rtl="0" algn="l">
              <a:spcBef>
                <a:spcPts val="1600"/>
              </a:spcBef>
              <a:spcAft>
                <a:spcPts val="0"/>
              </a:spcAft>
              <a:buClr>
                <a:schemeClr val="accent1"/>
              </a:buClr>
              <a:buSzPts val="1700"/>
              <a:buFont typeface="Lato"/>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Narrative: Juxtapose</a:t>
            </a:r>
            <a:endParaRPr/>
          </a:p>
        </p:txBody>
      </p:sp>
      <p:sp>
        <p:nvSpPr>
          <p:cNvPr id="180" name="Google Shape;180;p29"/>
          <p:cNvSpPr txBox="1"/>
          <p:nvPr>
            <p:ph idx="1" type="body"/>
          </p:nvPr>
        </p:nvSpPr>
        <p:spPr>
          <a:xfrm>
            <a:off x="729450" y="2078875"/>
            <a:ext cx="7688700" cy="3014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Tell a story with before and after pictures</a:t>
            </a:r>
            <a:endParaRPr sz="1800"/>
          </a:p>
          <a:p>
            <a:pPr indent="-342900" lvl="0" marL="457200" rtl="0" algn="l">
              <a:spcBef>
                <a:spcPts val="0"/>
              </a:spcBef>
              <a:spcAft>
                <a:spcPts val="0"/>
              </a:spcAft>
              <a:buSzPts val="1800"/>
              <a:buChar char="●"/>
            </a:pPr>
            <a:r>
              <a:rPr lang="en" sz="1800"/>
              <a:t>As easy as adding web-accessible images</a:t>
            </a:r>
            <a:endParaRPr sz="1800"/>
          </a:p>
          <a:p>
            <a:pPr indent="-342900" lvl="0" marL="457200" rtl="0" algn="l">
              <a:spcBef>
                <a:spcPts val="0"/>
              </a:spcBef>
              <a:spcAft>
                <a:spcPts val="0"/>
              </a:spcAft>
              <a:buSzPts val="1800"/>
              <a:buChar char="●"/>
            </a:pPr>
            <a:r>
              <a:rPr lang="en" sz="1800"/>
              <a:t>Cloud-based application developed at Northwestern University Knight Lab</a:t>
            </a:r>
            <a:endParaRPr sz="1800">
              <a:solidFill>
                <a:srgbClr val="484848"/>
              </a:solidFill>
              <a:highlight>
                <a:schemeClr val="lt1"/>
              </a:highlight>
            </a:endParaRPr>
          </a:p>
          <a:p>
            <a:pPr indent="-342900" lvl="0" marL="457200" rtl="0" algn="l">
              <a:spcBef>
                <a:spcPts val="0"/>
              </a:spcBef>
              <a:spcAft>
                <a:spcPts val="0"/>
              </a:spcAft>
              <a:buSzPts val="1800"/>
              <a:buChar char="●"/>
            </a:pPr>
            <a:r>
              <a:rPr lang="en" sz="1800"/>
              <a:t>Iframeable</a:t>
            </a:r>
            <a:endParaRPr sz="1800"/>
          </a:p>
          <a:p>
            <a:pPr indent="0" lvl="0" marL="120650" rtl="0" algn="l">
              <a:spcBef>
                <a:spcPts val="1600"/>
              </a:spcBef>
              <a:spcAft>
                <a:spcPts val="0"/>
              </a:spcAft>
              <a:buNone/>
            </a:pPr>
            <a:r>
              <a:rPr lang="en" sz="1600"/>
              <a:t>Example: </a:t>
            </a:r>
            <a:r>
              <a:rPr lang="en" sz="1600" u="sng">
                <a:solidFill>
                  <a:schemeClr val="hlink"/>
                </a:solidFill>
                <a:hlinkClick r:id="rId3"/>
              </a:rPr>
              <a:t>Berlin 1954 &amp; Today</a:t>
            </a:r>
            <a:endParaRPr sz="1700"/>
          </a:p>
          <a:p>
            <a:pPr indent="0" lvl="0" marL="120650" rtl="0" algn="l">
              <a:spcBef>
                <a:spcPts val="0"/>
              </a:spcBef>
              <a:spcAft>
                <a:spcPts val="0"/>
              </a:spcAft>
              <a:buNone/>
            </a:pPr>
            <a:r>
              <a:t/>
            </a:r>
            <a:endParaRPr sz="1700"/>
          </a:p>
          <a:p>
            <a:pPr indent="0" lvl="0" marL="0" rtl="0" algn="l">
              <a:spcBef>
                <a:spcPts val="0"/>
              </a:spcBef>
              <a:spcAft>
                <a:spcPts val="0"/>
              </a:spcAft>
              <a:buNone/>
            </a:pPr>
            <a:r>
              <a:rPr lang="en" u="sng">
                <a:solidFill>
                  <a:schemeClr val="hlink"/>
                </a:solidFill>
                <a:hlinkClick r:id="rId4"/>
              </a:rPr>
              <a:t>https://juxtapose.knightlab.com/</a:t>
            </a:r>
            <a:endParaRPr/>
          </a:p>
          <a:p>
            <a:pPr indent="0" lvl="0" marL="120650" rtl="0" algn="l">
              <a:spcBef>
                <a:spcPts val="1600"/>
              </a:spcBef>
              <a:spcAft>
                <a:spcPts val="0"/>
              </a:spcAft>
              <a:buClr>
                <a:schemeClr val="accent1"/>
              </a:buClr>
              <a:buSzPts val="1700"/>
              <a:buFont typeface="Lato"/>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Spatial</a:t>
            </a:r>
            <a:r>
              <a:rPr lang="en"/>
              <a:t> Projects</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Spatial: StorymapJS</a:t>
            </a:r>
            <a:endParaRPr/>
          </a:p>
        </p:txBody>
      </p:sp>
      <p:sp>
        <p:nvSpPr>
          <p:cNvPr id="191" name="Google Shape;191;p31"/>
          <p:cNvSpPr txBox="1"/>
          <p:nvPr>
            <p:ph idx="1" type="body"/>
          </p:nvPr>
        </p:nvSpPr>
        <p:spPr>
          <a:xfrm>
            <a:off x="729450" y="2078875"/>
            <a:ext cx="7688700" cy="2955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Allows users to create spatial narrative by adding images one uploads to the StorymapJS application or images, video, and audio from the Internet to slides that are associated with points on a map or background image</a:t>
            </a:r>
            <a:endParaRPr sz="1700"/>
          </a:p>
          <a:p>
            <a:pPr indent="-336550" lvl="0" marL="457200" rtl="0" algn="l">
              <a:spcBef>
                <a:spcPts val="0"/>
              </a:spcBef>
              <a:spcAft>
                <a:spcPts val="0"/>
              </a:spcAft>
              <a:buSzPts val="1700"/>
              <a:buChar char="●"/>
            </a:pPr>
            <a:r>
              <a:rPr lang="en" sz="1700"/>
              <a:t>Cloud-based application developed by the Knight Lab at Northwestern University</a:t>
            </a:r>
            <a:endParaRPr sz="1700"/>
          </a:p>
          <a:p>
            <a:pPr indent="-336550" lvl="0" marL="457200" rtl="0" algn="l">
              <a:spcBef>
                <a:spcPts val="0"/>
              </a:spcBef>
              <a:spcAft>
                <a:spcPts val="0"/>
              </a:spcAft>
              <a:buSzPts val="1700"/>
              <a:buChar char="●"/>
            </a:pPr>
            <a:r>
              <a:rPr lang="en" sz="1700"/>
              <a:t>Extremely easy to use and free; iframeable</a:t>
            </a:r>
            <a:endParaRPr sz="1700"/>
          </a:p>
          <a:p>
            <a:pPr indent="0" lvl="0" marL="120650" rtl="0" algn="l">
              <a:spcBef>
                <a:spcPts val="1600"/>
              </a:spcBef>
              <a:spcAft>
                <a:spcPts val="0"/>
              </a:spcAft>
              <a:buNone/>
            </a:pPr>
            <a:r>
              <a:rPr lang="en" sz="1600"/>
              <a:t>Examples: </a:t>
            </a:r>
            <a:r>
              <a:rPr lang="en" sz="1600" u="sng">
                <a:solidFill>
                  <a:schemeClr val="accent5"/>
                </a:solidFill>
                <a:hlinkClick r:id="rId3">
                  <a:extLst>
                    <a:ext uri="{A12FA001-AC4F-418D-AE19-62706E023703}">
                      <ahyp:hlinkClr val="tx"/>
                    </a:ext>
                  </a:extLst>
                </a:hlinkClick>
              </a:rPr>
              <a:t>Minnesota’s Green Line</a:t>
            </a:r>
            <a:endParaRPr sz="1700"/>
          </a:p>
          <a:p>
            <a:pPr indent="0" lvl="0" marL="120650" rtl="0" algn="l">
              <a:spcBef>
                <a:spcPts val="0"/>
              </a:spcBef>
              <a:spcAft>
                <a:spcPts val="0"/>
              </a:spcAft>
              <a:buNone/>
            </a:pPr>
            <a:r>
              <a:t/>
            </a:r>
            <a:endParaRPr sz="1700"/>
          </a:p>
          <a:p>
            <a:pPr indent="0" lvl="0" marL="0" rtl="0" algn="l">
              <a:spcBef>
                <a:spcPts val="0"/>
              </a:spcBef>
              <a:spcAft>
                <a:spcPts val="1600"/>
              </a:spcAft>
              <a:buNone/>
            </a:pPr>
            <a:r>
              <a:rPr lang="en" u="sng">
                <a:solidFill>
                  <a:schemeClr val="hlink"/>
                </a:solidFill>
                <a:hlinkClick r:id="rId4"/>
              </a:rPr>
              <a:t>https://storymap.knightlab.com/</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nvSpPr>
        <p:spPr>
          <a:xfrm>
            <a:off x="272250" y="257475"/>
            <a:ext cx="8599500" cy="4202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a:solidFill>
                <a:schemeClr val="dk1"/>
              </a:solidFill>
              <a:latin typeface="Calibri"/>
              <a:ea typeface="Calibri"/>
              <a:cs typeface="Calibri"/>
              <a:sym typeface="Calibri"/>
            </a:endParaRPr>
          </a:p>
          <a:p>
            <a:pPr indent="0" lvl="0" marL="0" rtl="0" algn="r">
              <a:lnSpc>
                <a:spcPct val="115000"/>
              </a:lnSpc>
              <a:spcBef>
                <a:spcPts val="0"/>
              </a:spcBef>
              <a:spcAft>
                <a:spcPts val="0"/>
              </a:spcAft>
              <a:buNone/>
            </a:pPr>
            <a:r>
              <a:rPr b="1" i="1" lang="en" sz="1900">
                <a:solidFill>
                  <a:schemeClr val="dk1"/>
                </a:solidFill>
                <a:latin typeface="Calibri"/>
                <a:ea typeface="Calibri"/>
                <a:cs typeface="Calibri"/>
                <a:sym typeface="Calibri"/>
              </a:rPr>
              <a:t>Storytelling is about connecting to other people, and helping </a:t>
            </a:r>
            <a:endParaRPr b="1" i="1" sz="1900">
              <a:solidFill>
                <a:schemeClr val="dk1"/>
              </a:solidFill>
              <a:latin typeface="Calibri"/>
              <a:ea typeface="Calibri"/>
              <a:cs typeface="Calibri"/>
              <a:sym typeface="Calibri"/>
            </a:endParaRPr>
          </a:p>
          <a:p>
            <a:pPr indent="0" lvl="0" marL="0" rtl="0" algn="r">
              <a:lnSpc>
                <a:spcPct val="115000"/>
              </a:lnSpc>
              <a:spcBef>
                <a:spcPts val="0"/>
              </a:spcBef>
              <a:spcAft>
                <a:spcPts val="0"/>
              </a:spcAft>
              <a:buNone/>
            </a:pPr>
            <a:r>
              <a:rPr b="1" i="1" lang="en" sz="1900">
                <a:solidFill>
                  <a:schemeClr val="dk1"/>
                </a:solidFill>
                <a:latin typeface="Calibri"/>
                <a:ea typeface="Calibri"/>
                <a:cs typeface="Calibri"/>
                <a:sym typeface="Calibri"/>
              </a:rPr>
              <a:t>them to see what you see. </a:t>
            </a:r>
            <a:endParaRPr b="1" i="1" sz="1900">
              <a:solidFill>
                <a:schemeClr val="dk1"/>
              </a:solidFill>
              <a:latin typeface="Calibri"/>
              <a:ea typeface="Calibri"/>
              <a:cs typeface="Calibri"/>
              <a:sym typeface="Calibri"/>
            </a:endParaRPr>
          </a:p>
          <a:p>
            <a:pPr indent="0" lvl="0" marL="0" rtl="0" algn="r">
              <a:lnSpc>
                <a:spcPct val="115000"/>
              </a:lnSpc>
              <a:spcBef>
                <a:spcPts val="0"/>
              </a:spcBef>
              <a:spcAft>
                <a:spcPts val="0"/>
              </a:spcAft>
              <a:buNone/>
            </a:pPr>
            <a:r>
              <a:rPr b="1" lang="en" sz="1900">
                <a:solidFill>
                  <a:schemeClr val="dk1"/>
                </a:solidFill>
                <a:latin typeface="Calibri"/>
                <a:ea typeface="Calibri"/>
                <a:cs typeface="Calibri"/>
                <a:sym typeface="Calibri"/>
              </a:rPr>
              <a:t>-- Michael Margolis</a:t>
            </a:r>
            <a:endParaRPr b="1" sz="19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b="1" sz="19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b="1" sz="19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n" sz="1900">
                <a:latin typeface="Calibri"/>
                <a:ea typeface="Calibri"/>
                <a:cs typeface="Calibri"/>
                <a:sym typeface="Calibri"/>
              </a:rPr>
              <a:t>This week brings us to the art of storytelling, that vital instinct to share our experiences and ideas with others. We take a look at a few digital tools and projects that tell stories including those based on the Omeka Exhibits, Storymap JS, Timeline JS, .</a:t>
            </a:r>
            <a:endParaRPr sz="1900">
              <a:latin typeface="Calibri"/>
              <a:ea typeface="Calibri"/>
              <a:cs typeface="Calibri"/>
              <a:sym typeface="Calibri"/>
            </a:endParaRPr>
          </a:p>
          <a:p>
            <a:pPr indent="0" lvl="0" marL="0" rtl="0" algn="l">
              <a:lnSpc>
                <a:spcPct val="115000"/>
              </a:lnSpc>
              <a:spcBef>
                <a:spcPts val="0"/>
              </a:spcBef>
              <a:spcAft>
                <a:spcPts val="0"/>
              </a:spcAft>
              <a:buNone/>
            </a:pPr>
            <a:r>
              <a:t/>
            </a:r>
            <a:endParaRPr sz="19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a:solidFill>
                <a:schemeClr val="dk1"/>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Spatial: Google My Maps</a:t>
            </a:r>
            <a:endParaRPr/>
          </a:p>
        </p:txBody>
      </p:sp>
      <p:sp>
        <p:nvSpPr>
          <p:cNvPr id="197" name="Google Shape;197;p32"/>
          <p:cNvSpPr txBox="1"/>
          <p:nvPr>
            <p:ph idx="1" type="body"/>
          </p:nvPr>
        </p:nvSpPr>
        <p:spPr>
          <a:xfrm>
            <a:off x="729450" y="1976575"/>
            <a:ext cx="7893000" cy="31668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Create custom maps by dropping pins on a Google web map and associate them with image, video, and other multimedia; add polygons, lines, and directions to highlight connections between points</a:t>
            </a:r>
            <a:endParaRPr sz="1400"/>
          </a:p>
          <a:p>
            <a:pPr indent="-317500" lvl="0" marL="457200" rtl="0" algn="l">
              <a:spcBef>
                <a:spcPts val="0"/>
              </a:spcBef>
              <a:spcAft>
                <a:spcPts val="0"/>
              </a:spcAft>
              <a:buSzPts val="1400"/>
              <a:buChar char="●"/>
            </a:pPr>
            <a:r>
              <a:rPr lang="en" sz="1400"/>
              <a:t>Easy to use, free cloud-based application; need Google account; iframeable</a:t>
            </a:r>
            <a:endParaRPr sz="1400"/>
          </a:p>
          <a:p>
            <a:pPr indent="-317500" lvl="0" marL="457200" rtl="0" algn="l">
              <a:spcBef>
                <a:spcPts val="0"/>
              </a:spcBef>
              <a:spcAft>
                <a:spcPts val="0"/>
              </a:spcAft>
              <a:buSzPts val="1400"/>
              <a:buChar char="●"/>
            </a:pPr>
            <a:r>
              <a:rPr lang="en" sz="1400"/>
              <a:t>Not narrative-driven ; similar to Omeka’s </a:t>
            </a:r>
            <a:r>
              <a:rPr lang="en" sz="1400" u="sng">
                <a:solidFill>
                  <a:schemeClr val="hlink"/>
                </a:solidFill>
                <a:hlinkClick r:id="rId3"/>
              </a:rPr>
              <a:t>Geolocation</a:t>
            </a:r>
            <a:r>
              <a:rPr lang="en" sz="1400"/>
              <a:t> plugin; other cloud-based, freemium options: </a:t>
            </a:r>
            <a:r>
              <a:rPr lang="en" sz="1400" u="sng">
                <a:solidFill>
                  <a:schemeClr val="hlink"/>
                </a:solidFill>
                <a:hlinkClick r:id="rId4"/>
              </a:rPr>
              <a:t>Carto</a:t>
            </a:r>
            <a:endParaRPr sz="1400"/>
          </a:p>
          <a:p>
            <a:pPr indent="0" lvl="0" marL="0" rtl="0" algn="l">
              <a:lnSpc>
                <a:spcPct val="100000"/>
              </a:lnSpc>
              <a:spcBef>
                <a:spcPts val="1600"/>
              </a:spcBef>
              <a:spcAft>
                <a:spcPts val="0"/>
              </a:spcAft>
              <a:buNone/>
            </a:pPr>
            <a:r>
              <a:rPr lang="en" u="sng">
                <a:solidFill>
                  <a:schemeClr val="accent5"/>
                </a:solidFill>
                <a:hlinkClick r:id="rId5">
                  <a:extLst>
                    <a:ext uri="{A12FA001-AC4F-418D-AE19-62706E023703}">
                      <ahyp:hlinkClr val="tx"/>
                    </a:ext>
                  </a:extLst>
                </a:hlinkClick>
              </a:rPr>
              <a:t>https://www.google.com/maps/about/mymaps/</a:t>
            </a:r>
            <a:endParaRPr/>
          </a:p>
          <a:p>
            <a:pPr indent="0" lvl="0" marL="0" rtl="0" algn="l">
              <a:lnSpc>
                <a:spcPct val="100000"/>
              </a:lnSpc>
              <a:spcBef>
                <a:spcPts val="500"/>
              </a:spcBef>
              <a:spcAft>
                <a:spcPts val="0"/>
              </a:spcAft>
              <a:buNone/>
            </a:pPr>
            <a:br>
              <a:rPr lang="en"/>
            </a:br>
            <a:r>
              <a:rPr lang="en" sz="1400"/>
              <a:t>Examples: </a:t>
            </a:r>
            <a:r>
              <a:rPr lang="en" sz="1400" u="sng">
                <a:solidFill>
                  <a:schemeClr val="hlink"/>
                </a:solidFill>
                <a:hlinkClick r:id="rId6"/>
              </a:rPr>
              <a:t>Anti-gentrification Movements</a:t>
            </a:r>
            <a:r>
              <a:rPr lang="en" sz="1400"/>
              <a:t> (My Maps) &amp; </a:t>
            </a:r>
            <a:r>
              <a:rPr lang="en"/>
              <a:t>I</a:t>
            </a:r>
            <a:r>
              <a:rPr lang="en" u="sng">
                <a:solidFill>
                  <a:schemeClr val="hlink"/>
                </a:solidFill>
                <a:hlinkClick r:id="rId7"/>
              </a:rPr>
              <a:t>maging Kanto</a:t>
            </a:r>
            <a:r>
              <a:rPr lang="en"/>
              <a:t> (Geolocation) &amp; </a:t>
            </a:r>
            <a:r>
              <a:rPr lang="en" sz="1400" u="sng">
                <a:solidFill>
                  <a:schemeClr val="hlink"/>
                </a:solidFill>
                <a:hlinkClick r:id="rId8"/>
              </a:rPr>
              <a:t>Tuskegee Institute Enrollment</a:t>
            </a:r>
            <a:r>
              <a:rPr lang="en"/>
              <a:t> (Carto)</a:t>
            </a:r>
            <a:br>
              <a:rPr lang="en"/>
            </a:br>
            <a:endParaRPr/>
          </a:p>
          <a:p>
            <a:pPr indent="0" lvl="0" marL="0" rtl="0" algn="l">
              <a:lnSpc>
                <a:spcPct val="100000"/>
              </a:lnSpc>
              <a:spcBef>
                <a:spcPts val="500"/>
              </a:spcBef>
              <a:spcAft>
                <a:spcPts val="0"/>
              </a:spcAft>
              <a:buNone/>
            </a:pPr>
            <a:r>
              <a:t/>
            </a:r>
            <a:endParaRPr/>
          </a:p>
          <a:p>
            <a:pPr indent="0" lvl="0" marL="0" rtl="0" algn="l">
              <a:lnSpc>
                <a:spcPct val="100000"/>
              </a:lnSpc>
              <a:spcBef>
                <a:spcPts val="1600"/>
              </a:spcBef>
              <a:spcAft>
                <a:spcPts val="0"/>
              </a:spcAft>
              <a:buNone/>
            </a:pPr>
            <a:r>
              <a:t/>
            </a:r>
            <a:endParaRPr/>
          </a:p>
          <a:p>
            <a:pPr indent="0" lvl="0" marL="0" rtl="0" algn="l">
              <a:spcBef>
                <a:spcPts val="1600"/>
              </a:spcBef>
              <a:spcAft>
                <a:spcPts val="16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Spatial: ESRI </a:t>
            </a:r>
            <a:r>
              <a:rPr lang="en" u="sng">
                <a:solidFill>
                  <a:schemeClr val="hlink"/>
                </a:solidFill>
                <a:hlinkClick r:id="rId3"/>
              </a:rPr>
              <a:t>Story Maps</a:t>
            </a:r>
            <a:endParaRPr/>
          </a:p>
        </p:txBody>
      </p:sp>
      <p:sp>
        <p:nvSpPr>
          <p:cNvPr id="203" name="Google Shape;203;p33"/>
          <p:cNvSpPr txBox="1"/>
          <p:nvPr>
            <p:ph idx="1" type="body"/>
          </p:nvPr>
        </p:nvSpPr>
        <p:spPr>
          <a:xfrm>
            <a:off x="729450" y="2078875"/>
            <a:ext cx="7688700" cy="30645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a:t>Combination of the narrative strength of StorymapJS with the spatial analysis capability of more advanced GIS software</a:t>
            </a:r>
            <a:endParaRPr sz="1700"/>
          </a:p>
          <a:p>
            <a:pPr indent="-336550" lvl="0" marL="457200" rtl="0" algn="l">
              <a:spcBef>
                <a:spcPts val="0"/>
              </a:spcBef>
              <a:spcAft>
                <a:spcPts val="0"/>
              </a:spcAft>
              <a:buSzPts val="1700"/>
              <a:buChar char="●"/>
            </a:pPr>
            <a:r>
              <a:rPr lang="en" sz="1700"/>
              <a:t>Add narrative text and/or maps created in </a:t>
            </a:r>
            <a:r>
              <a:rPr lang="en" sz="1700" u="sng">
                <a:solidFill>
                  <a:schemeClr val="hlink"/>
                </a:solidFill>
                <a:hlinkClick r:id="rId4"/>
              </a:rPr>
              <a:t>ArcGIS online</a:t>
            </a:r>
            <a:endParaRPr sz="1700"/>
          </a:p>
          <a:p>
            <a:pPr indent="-336550" lvl="0" marL="457200" rtl="0" algn="l">
              <a:spcBef>
                <a:spcPts val="0"/>
              </a:spcBef>
              <a:spcAft>
                <a:spcPts val="0"/>
              </a:spcAft>
              <a:buSzPts val="1700"/>
              <a:buChar char="●"/>
            </a:pPr>
            <a:r>
              <a:rPr lang="en" sz="1700"/>
              <a:t>Cloud-based application; iframeable</a:t>
            </a:r>
            <a:endParaRPr sz="1700"/>
          </a:p>
          <a:p>
            <a:pPr indent="-336550" lvl="0" marL="457200" rtl="0" algn="l">
              <a:spcBef>
                <a:spcPts val="0"/>
              </a:spcBef>
              <a:spcAft>
                <a:spcPts val="0"/>
              </a:spcAft>
              <a:buSzPts val="1700"/>
              <a:buChar char="●"/>
            </a:pPr>
            <a:r>
              <a:rPr lang="en" sz="1700"/>
              <a:t>Need more advanced knowledge of GIS to use but plenty of </a:t>
            </a:r>
            <a:r>
              <a:rPr lang="en" sz="1700" u="sng">
                <a:solidFill>
                  <a:schemeClr val="hlink"/>
                </a:solidFill>
                <a:hlinkClick r:id="rId5"/>
              </a:rPr>
              <a:t>tutorials</a:t>
            </a:r>
            <a:endParaRPr sz="1700"/>
          </a:p>
          <a:p>
            <a:pPr indent="0" lvl="0" marL="120650" rtl="0" algn="l">
              <a:spcBef>
                <a:spcPts val="1600"/>
              </a:spcBef>
              <a:spcAft>
                <a:spcPts val="0"/>
              </a:spcAft>
              <a:buNone/>
            </a:pPr>
            <a:r>
              <a:rPr lang="en" sz="1700"/>
              <a:t>Example: </a:t>
            </a:r>
            <a:r>
              <a:rPr lang="en" sz="1700" u="sng">
                <a:solidFill>
                  <a:schemeClr val="hlink"/>
                </a:solidFill>
                <a:hlinkClick r:id="rId6"/>
              </a:rPr>
              <a:t>The New Normal</a:t>
            </a:r>
            <a:endParaRPr sz="1700"/>
          </a:p>
          <a:p>
            <a:pPr indent="0" lvl="0" marL="120650" rtl="0" algn="l">
              <a:spcBef>
                <a:spcPts val="0"/>
              </a:spcBef>
              <a:spcAft>
                <a:spcPts val="0"/>
              </a:spcAft>
              <a:buNone/>
            </a:pPr>
            <a:r>
              <a:t/>
            </a:r>
            <a:endParaRPr sz="1700"/>
          </a:p>
          <a:p>
            <a:pPr indent="0" lvl="0" marL="0" rtl="0" algn="l">
              <a:spcBef>
                <a:spcPts val="0"/>
              </a:spcBef>
              <a:spcAft>
                <a:spcPts val="160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Timeline Projects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Temporal: Timeline JS</a:t>
            </a:r>
            <a:endParaRPr/>
          </a:p>
        </p:txBody>
      </p:sp>
      <p:sp>
        <p:nvSpPr>
          <p:cNvPr id="214" name="Google Shape;214;p3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Char char="●"/>
            </a:pPr>
            <a:r>
              <a:rPr lang="en" sz="1500"/>
              <a:t>Tell a story across time with images, video, maps, text, and audio</a:t>
            </a:r>
            <a:endParaRPr sz="1500"/>
          </a:p>
          <a:p>
            <a:pPr indent="-323850" lvl="0" marL="457200" rtl="0" algn="l">
              <a:spcBef>
                <a:spcPts val="0"/>
              </a:spcBef>
              <a:spcAft>
                <a:spcPts val="0"/>
              </a:spcAft>
              <a:buSzPts val="1500"/>
              <a:buChar char="●"/>
            </a:pPr>
            <a:r>
              <a:rPr lang="en" sz="1500"/>
              <a:t>Customize display and behavior of timeline as needed</a:t>
            </a:r>
            <a:endParaRPr sz="1500"/>
          </a:p>
          <a:p>
            <a:pPr indent="-323850" lvl="0" marL="457200" rtl="0" algn="l">
              <a:spcBef>
                <a:spcPts val="0"/>
              </a:spcBef>
              <a:spcAft>
                <a:spcPts val="0"/>
              </a:spcAft>
              <a:buSzPts val="1500"/>
              <a:buChar char="●"/>
            </a:pPr>
            <a:r>
              <a:rPr lang="en" sz="1500"/>
              <a:t>Straightforward setup: data can live in a Google Spreadsheet</a:t>
            </a:r>
            <a:endParaRPr sz="1500"/>
          </a:p>
          <a:p>
            <a:pPr indent="-323850" lvl="0" marL="457200" rtl="0" algn="l">
              <a:spcBef>
                <a:spcPts val="0"/>
              </a:spcBef>
              <a:spcAft>
                <a:spcPts val="0"/>
              </a:spcAft>
              <a:buSzPts val="1500"/>
              <a:buChar char="●"/>
            </a:pPr>
            <a:r>
              <a:rPr lang="en" sz="1500"/>
              <a:t>Cloud-based application developed at Northwestern University Knight Lab</a:t>
            </a:r>
            <a:endParaRPr sz="1500"/>
          </a:p>
          <a:p>
            <a:pPr indent="0" lvl="0" marL="0" rtl="0" algn="l">
              <a:spcBef>
                <a:spcPts val="1600"/>
              </a:spcBef>
              <a:spcAft>
                <a:spcPts val="1600"/>
              </a:spcAft>
              <a:buNone/>
            </a:pPr>
            <a:r>
              <a:rPr lang="en" u="sng">
                <a:solidFill>
                  <a:schemeClr val="hlink"/>
                </a:solidFill>
                <a:hlinkClick r:id="rId3"/>
              </a:rPr>
              <a:t>http://timeline.knightlab.com/</a:t>
            </a:r>
            <a:br>
              <a:rPr lang="en"/>
            </a:br>
            <a:r>
              <a:rPr lang="en"/>
              <a:t>Example: </a:t>
            </a:r>
            <a:r>
              <a:rPr lang="en" u="sng">
                <a:solidFill>
                  <a:schemeClr val="hlink"/>
                </a:solidFill>
                <a:hlinkClick r:id="rId4"/>
              </a:rPr>
              <a:t>http://projectvox.org/timeline/</a:t>
            </a:r>
            <a:r>
              <a:rPr lang="en"/>
              <a:t> &amp; </a:t>
            </a:r>
            <a:r>
              <a:rPr lang="en" u="sng">
                <a:solidFill>
                  <a:schemeClr val="hlink"/>
                </a:solidFill>
                <a:hlinkClick r:id="rId5"/>
              </a:rPr>
              <a:t>A Historical Fall at MU</a:t>
            </a:r>
            <a:br>
              <a:rPr lang="en"/>
            </a:br>
            <a:r>
              <a:rPr lang="en" u="sng">
                <a:solidFill>
                  <a:schemeClr val="hlink"/>
                </a:solidFill>
                <a:hlinkClick r:id="rId6"/>
              </a:rPr>
              <a:t>Sample data (Google Spreadsheet)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Temporal: Neatline Time</a:t>
            </a:r>
            <a:endParaRPr/>
          </a:p>
        </p:txBody>
      </p:sp>
      <p:sp>
        <p:nvSpPr>
          <p:cNvPr id="220" name="Google Shape;220;p36"/>
          <p:cNvSpPr txBox="1"/>
          <p:nvPr>
            <p:ph idx="1" type="body"/>
          </p:nvPr>
        </p:nvSpPr>
        <p:spPr>
          <a:xfrm>
            <a:off x="729450" y="2197300"/>
            <a:ext cx="7688700" cy="23175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Neatline Time connects points on a timeline to Neatline exhibits and/or Omeka items.</a:t>
            </a:r>
            <a:endParaRPr sz="1800"/>
          </a:p>
          <a:p>
            <a:pPr indent="0" lvl="0" marL="0" rtl="0" algn="l">
              <a:spcBef>
                <a:spcPts val="1600"/>
              </a:spcBef>
              <a:spcAft>
                <a:spcPts val="0"/>
              </a:spcAft>
              <a:buNone/>
            </a:pPr>
            <a:r>
              <a:rPr lang="en"/>
              <a:t>Example with Neatline: A temporal and spatial reconstruction of </a:t>
            </a:r>
            <a:r>
              <a:rPr lang="en" u="sng">
                <a:solidFill>
                  <a:schemeClr val="hlink"/>
                </a:solidFill>
                <a:hlinkClick r:id="rId3"/>
              </a:rPr>
              <a:t>Laurence Sterne's </a:t>
            </a:r>
            <a:r>
              <a:rPr i="1" lang="en" u="sng">
                <a:solidFill>
                  <a:schemeClr val="hlink"/>
                </a:solidFill>
                <a:hlinkClick r:id="rId4"/>
              </a:rPr>
              <a:t>Sentimental Journey </a:t>
            </a:r>
            <a:r>
              <a:rPr lang="en" u="sng">
                <a:solidFill>
                  <a:schemeClr val="hlink"/>
                </a:solidFill>
                <a:hlinkClick r:id="rId5"/>
              </a:rPr>
              <a:t>(1768)</a:t>
            </a:r>
            <a:r>
              <a:rPr lang="en"/>
              <a:t>.</a:t>
            </a:r>
            <a:endParaRPr/>
          </a:p>
          <a:p>
            <a:pPr indent="0" lvl="0" marL="0" rtl="0" algn="l">
              <a:spcBef>
                <a:spcPts val="1600"/>
              </a:spcBef>
              <a:spcAft>
                <a:spcPts val="16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Graphic</a:t>
            </a:r>
            <a:r>
              <a:rPr lang="en"/>
              <a:t> Projects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38"/>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Graphic</a:t>
            </a:r>
            <a:r>
              <a:rPr lang="en"/>
              <a:t>: Voyant Tools</a:t>
            </a:r>
            <a:endParaRPr/>
          </a:p>
        </p:txBody>
      </p:sp>
      <p:sp>
        <p:nvSpPr>
          <p:cNvPr id="231" name="Google Shape;231;p38"/>
          <p:cNvSpPr txBox="1"/>
          <p:nvPr>
            <p:ph idx="1" type="body"/>
          </p:nvPr>
        </p:nvSpPr>
        <p:spPr>
          <a:xfrm>
            <a:off x="729450" y="2197300"/>
            <a:ext cx="7688700" cy="2670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solidFill>
                  <a:srgbClr val="484848"/>
                </a:solidFill>
                <a:highlight>
                  <a:srgbClr val="FFFFFF"/>
                </a:highlight>
              </a:rPr>
              <a:t>web-based text reading and analysis environment. Works with a variety of formats -- plain text, HTML, XML, PDF, RTF, and MS Word.</a:t>
            </a:r>
            <a:endParaRPr sz="1800"/>
          </a:p>
          <a:p>
            <a:pPr indent="-342900" lvl="0" marL="457200" rtl="0" algn="l">
              <a:spcBef>
                <a:spcPts val="0"/>
              </a:spcBef>
              <a:spcAft>
                <a:spcPts val="0"/>
              </a:spcAft>
              <a:buSzPts val="1800"/>
              <a:buChar char="●"/>
            </a:pPr>
            <a:r>
              <a:rPr lang="en" sz="1800"/>
              <a:t>Very good for initial analysis on small data set (no need to normalize raw text before using)</a:t>
            </a:r>
            <a:endParaRPr sz="1800"/>
          </a:p>
          <a:p>
            <a:pPr indent="-342900" lvl="0" marL="457200" rtl="0" algn="l">
              <a:spcBef>
                <a:spcPts val="0"/>
              </a:spcBef>
              <a:spcAft>
                <a:spcPts val="0"/>
              </a:spcAft>
              <a:buSzPts val="1800"/>
              <a:buChar char="●"/>
            </a:pPr>
            <a:r>
              <a:rPr lang="en" sz="1800"/>
              <a:t>Provides easy image exports and easy to follow </a:t>
            </a:r>
            <a:r>
              <a:rPr lang="en" sz="1800" u="sng">
                <a:solidFill>
                  <a:schemeClr val="hlink"/>
                </a:solidFill>
                <a:hlinkClick r:id="rId3"/>
              </a:rPr>
              <a:t>tutorials</a:t>
            </a:r>
            <a:endParaRPr sz="1800"/>
          </a:p>
          <a:p>
            <a:pPr indent="-342900" lvl="0" marL="457200" rtl="0" algn="l">
              <a:spcBef>
                <a:spcPts val="0"/>
              </a:spcBef>
              <a:spcAft>
                <a:spcPts val="0"/>
              </a:spcAft>
              <a:buSzPts val="1800"/>
              <a:buChar char="●"/>
            </a:pPr>
            <a:r>
              <a:rPr lang="en" sz="1800" u="sng">
                <a:solidFill>
                  <a:schemeClr val="hlink"/>
                </a:solidFill>
                <a:hlinkClick r:id="rId4"/>
              </a:rPr>
              <a:t>https://voyant-tools.org/</a:t>
            </a:r>
            <a:endParaRPr sz="1800"/>
          </a:p>
          <a:p>
            <a:pPr indent="0" lvl="0" marL="0" rtl="0" algn="l">
              <a:spcBef>
                <a:spcPts val="1600"/>
              </a:spcBef>
              <a:spcAft>
                <a:spcPts val="0"/>
              </a:spcAft>
              <a:buNone/>
            </a:pPr>
            <a:r>
              <a:rPr lang="en"/>
              <a:t>Example: </a:t>
            </a:r>
            <a:r>
              <a:rPr lang="en" u="sng">
                <a:solidFill>
                  <a:schemeClr val="hlink"/>
                </a:solidFill>
                <a:hlinkClick r:id="rId5"/>
              </a:rPr>
              <a:t>Clinton </a:t>
            </a:r>
            <a:r>
              <a:rPr lang="en" u="sng">
                <a:solidFill>
                  <a:schemeClr val="hlink"/>
                </a:solidFill>
                <a:hlinkClick r:id="rId6"/>
              </a:rPr>
              <a:t>Wikileaks</a:t>
            </a:r>
            <a:r>
              <a:rPr lang="en" u="sng">
                <a:solidFill>
                  <a:schemeClr val="hlink"/>
                </a:solidFill>
                <a:hlinkClick r:id="rId7"/>
              </a:rPr>
              <a:t> emails</a:t>
            </a:r>
            <a:r>
              <a:rPr lang="en"/>
              <a:t>.</a:t>
            </a:r>
            <a:endParaRPr/>
          </a:p>
          <a:p>
            <a:pPr indent="0" lvl="0" marL="0" rtl="0" algn="l">
              <a:spcBef>
                <a:spcPts val="1600"/>
              </a:spcBef>
              <a:spcAft>
                <a:spcPts val="1600"/>
              </a:spcAft>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Graphic: Storyline JS</a:t>
            </a:r>
            <a:endParaRPr/>
          </a:p>
        </p:txBody>
      </p:sp>
      <p:sp>
        <p:nvSpPr>
          <p:cNvPr id="237" name="Google Shape;237;p39"/>
          <p:cNvSpPr txBox="1"/>
          <p:nvPr>
            <p:ph idx="1" type="body"/>
          </p:nvPr>
        </p:nvSpPr>
        <p:spPr>
          <a:xfrm>
            <a:off x="729450" y="2197300"/>
            <a:ext cx="7688700" cy="2670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Tell a story across time on a bar graph</a:t>
            </a:r>
            <a:endParaRPr sz="1800"/>
          </a:p>
          <a:p>
            <a:pPr indent="-342900" lvl="0" marL="457200" rtl="0" algn="l">
              <a:spcBef>
                <a:spcPts val="0"/>
              </a:spcBef>
              <a:spcAft>
                <a:spcPts val="0"/>
              </a:spcAft>
              <a:buSzPts val="1800"/>
              <a:buChar char="●"/>
            </a:pPr>
            <a:r>
              <a:rPr lang="en" sz="1800"/>
              <a:t>Straightforward setup: data can live in a Google Spreadsheet</a:t>
            </a:r>
            <a:endParaRPr sz="1800"/>
          </a:p>
          <a:p>
            <a:pPr indent="-342900" lvl="0" marL="457200" rtl="0" algn="l">
              <a:spcBef>
                <a:spcPts val="0"/>
              </a:spcBef>
              <a:spcAft>
                <a:spcPts val="0"/>
              </a:spcAft>
              <a:buSzPts val="1800"/>
              <a:buChar char="●"/>
            </a:pPr>
            <a:r>
              <a:rPr lang="en" sz="1800"/>
              <a:t>Cloud-based application developed at Northwestern University Knight Lab</a:t>
            </a:r>
            <a:endParaRPr sz="1800"/>
          </a:p>
          <a:p>
            <a:pPr indent="-342900" lvl="0" marL="457200" rtl="0" algn="l">
              <a:spcBef>
                <a:spcPts val="0"/>
              </a:spcBef>
              <a:spcAft>
                <a:spcPts val="0"/>
              </a:spcAft>
              <a:buSzPts val="1800"/>
              <a:buChar char="●"/>
            </a:pPr>
            <a:r>
              <a:rPr lang="en" sz="1800"/>
              <a:t>Iframeable</a:t>
            </a:r>
            <a:endParaRPr sz="1800"/>
          </a:p>
          <a:p>
            <a:pPr indent="0" lvl="0" marL="0" rtl="0" algn="l">
              <a:spcBef>
                <a:spcPts val="1600"/>
              </a:spcBef>
              <a:spcAft>
                <a:spcPts val="0"/>
              </a:spcAft>
              <a:buNone/>
            </a:pPr>
            <a:r>
              <a:rPr lang="en"/>
              <a:t>Example: </a:t>
            </a:r>
            <a:r>
              <a:rPr lang="en" u="sng">
                <a:solidFill>
                  <a:schemeClr val="hlink"/>
                </a:solidFill>
                <a:hlinkClick r:id="rId3"/>
              </a:rPr>
              <a:t>Median Household Income</a:t>
            </a:r>
            <a:endParaRPr/>
          </a:p>
          <a:p>
            <a:pPr indent="0" lvl="0" marL="0" rtl="0" algn="l">
              <a:spcBef>
                <a:spcPts val="1600"/>
              </a:spcBef>
              <a:spcAft>
                <a:spcPts val="0"/>
              </a:spcAft>
              <a:buNone/>
            </a:pPr>
            <a:r>
              <a:rPr lang="en" u="sng">
                <a:solidFill>
                  <a:schemeClr val="hlink"/>
                </a:solidFill>
                <a:hlinkClick r:id="rId4"/>
              </a:rPr>
              <a:t>http://storyline.knightlab.com/</a:t>
            </a:r>
            <a:endParaRPr/>
          </a:p>
          <a:p>
            <a:pPr indent="0" lvl="0" marL="0" rtl="0" algn="l">
              <a:spcBef>
                <a:spcPts val="1600"/>
              </a:spcBef>
              <a:spcAft>
                <a:spcPts val="16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40"/>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One’s Technical Capacity? </a:t>
            </a:r>
            <a:endParaRPr/>
          </a:p>
        </p:txBody>
      </p:sp>
      <p:sp>
        <p:nvSpPr>
          <p:cNvPr id="243" name="Google Shape;243;p40"/>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4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Scope is the key</a:t>
            </a:r>
            <a:endParaRPr/>
          </a:p>
        </p:txBody>
      </p:sp>
      <p:sp>
        <p:nvSpPr>
          <p:cNvPr id="249" name="Google Shape;249;p41"/>
          <p:cNvSpPr txBox="1"/>
          <p:nvPr>
            <p:ph idx="1" type="body"/>
          </p:nvPr>
        </p:nvSpPr>
        <p:spPr>
          <a:xfrm>
            <a:off x="729450" y="2078875"/>
            <a:ext cx="8210100" cy="298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t>Don’t let the fancy technology lure  you in.</a:t>
            </a:r>
            <a:endParaRPr sz="1400"/>
          </a:p>
          <a:p>
            <a:pPr indent="0" lvl="0" marL="0" rtl="0" algn="l">
              <a:spcBef>
                <a:spcPts val="1600"/>
              </a:spcBef>
              <a:spcAft>
                <a:spcPts val="0"/>
              </a:spcAft>
              <a:buNone/>
            </a:pPr>
            <a:r>
              <a:rPr lang="en" sz="1400"/>
              <a:t>Select the technology that best fits:</a:t>
            </a:r>
            <a:endParaRPr sz="1400"/>
          </a:p>
          <a:p>
            <a:pPr indent="-317500" lvl="0" marL="457200" rtl="0" algn="l">
              <a:spcBef>
                <a:spcPts val="1600"/>
              </a:spcBef>
              <a:spcAft>
                <a:spcPts val="0"/>
              </a:spcAft>
              <a:buSzPts val="1400"/>
              <a:buChar char="●"/>
            </a:pPr>
            <a:r>
              <a:rPr lang="en" sz="1400"/>
              <a:t>What you want to communicate</a:t>
            </a:r>
            <a:endParaRPr sz="1400"/>
          </a:p>
          <a:p>
            <a:pPr indent="-317500" lvl="0" marL="457200" rtl="0" algn="l">
              <a:spcBef>
                <a:spcPts val="0"/>
              </a:spcBef>
              <a:spcAft>
                <a:spcPts val="0"/>
              </a:spcAft>
              <a:buSzPts val="1400"/>
              <a:buChar char="●"/>
            </a:pPr>
            <a:r>
              <a:rPr lang="en" sz="1400"/>
              <a:t>Your audience’s knowledge/expectations</a:t>
            </a:r>
            <a:endParaRPr sz="1400"/>
          </a:p>
          <a:p>
            <a:pPr indent="-317500" lvl="0" marL="457200" rtl="0" algn="l">
              <a:spcBef>
                <a:spcPts val="0"/>
              </a:spcBef>
              <a:spcAft>
                <a:spcPts val="0"/>
              </a:spcAft>
              <a:buSzPts val="1400"/>
              <a:buChar char="●"/>
            </a:pPr>
            <a:r>
              <a:rPr lang="en" sz="1400"/>
              <a:t>Your technical capability</a:t>
            </a:r>
            <a:endParaRPr sz="1400"/>
          </a:p>
        </p:txBody>
      </p:sp>
      <p:pic>
        <p:nvPicPr>
          <p:cNvPr descr="tenor.gif" id="250" name="Google Shape;250;p41"/>
          <p:cNvPicPr preferRelativeResize="0"/>
          <p:nvPr/>
        </p:nvPicPr>
        <p:blipFill>
          <a:blip r:embed="rId3">
            <a:alphaModFix/>
          </a:blip>
          <a:stretch>
            <a:fillRect/>
          </a:stretch>
        </p:blipFill>
        <p:spPr>
          <a:xfrm>
            <a:off x="4724337" y="1318650"/>
            <a:ext cx="4215212" cy="29682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Overview</a:t>
            </a:r>
            <a:endParaRPr/>
          </a:p>
        </p:txBody>
      </p:sp>
      <p:sp>
        <p:nvSpPr>
          <p:cNvPr id="97" name="Google Shape;97;p15"/>
          <p:cNvSpPr txBox="1"/>
          <p:nvPr>
            <p:ph idx="1" type="body"/>
          </p:nvPr>
        </p:nvSpPr>
        <p:spPr>
          <a:xfrm>
            <a:off x="727650" y="1922150"/>
            <a:ext cx="7688700" cy="29397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AutoNum type="arabicPeriod"/>
            </a:pPr>
            <a:r>
              <a:rPr lang="en" sz="1800"/>
              <a:t>Describe digital storytelling</a:t>
            </a:r>
            <a:endParaRPr sz="1800"/>
          </a:p>
          <a:p>
            <a:pPr indent="-342900" lvl="0" marL="457200" rtl="0" algn="l">
              <a:spcBef>
                <a:spcPts val="0"/>
              </a:spcBef>
              <a:spcAft>
                <a:spcPts val="0"/>
              </a:spcAft>
              <a:buSzPts val="1800"/>
              <a:buAutoNum type="arabicPeriod"/>
            </a:pPr>
            <a:r>
              <a:rPr lang="en" sz="1800"/>
              <a:t>Review of Free Website Options for Web-based Projects</a:t>
            </a:r>
            <a:endParaRPr sz="1800"/>
          </a:p>
          <a:p>
            <a:pPr indent="-342900" lvl="0" marL="457200" rtl="0" algn="l">
              <a:spcBef>
                <a:spcPts val="0"/>
              </a:spcBef>
              <a:spcAft>
                <a:spcPts val="0"/>
              </a:spcAft>
              <a:buSzPts val="1800"/>
              <a:buAutoNum type="arabicPeriod"/>
            </a:pPr>
            <a:r>
              <a:rPr lang="en" sz="1800"/>
              <a:t>Tools for Different Presentation of Story</a:t>
            </a:r>
            <a:endParaRPr sz="1800"/>
          </a:p>
          <a:p>
            <a:pPr indent="-342900" lvl="1" marL="914400" rtl="0" algn="l">
              <a:spcBef>
                <a:spcPts val="0"/>
              </a:spcBef>
              <a:spcAft>
                <a:spcPts val="0"/>
              </a:spcAft>
              <a:buSzPts val="1800"/>
              <a:buAutoNum type="alphaLcPeriod"/>
            </a:pPr>
            <a:r>
              <a:rPr lang="en" sz="1800"/>
              <a:t>Narrative-based</a:t>
            </a:r>
            <a:r>
              <a:rPr lang="en" sz="1800"/>
              <a:t> </a:t>
            </a:r>
            <a:r>
              <a:rPr lang="en" sz="1800"/>
              <a:t>Stories: Omeka Exhibits, Sway, Juxtapose</a:t>
            </a:r>
            <a:endParaRPr sz="1800"/>
          </a:p>
          <a:p>
            <a:pPr indent="-342900" lvl="1" marL="914400" rtl="0" algn="l">
              <a:spcBef>
                <a:spcPts val="0"/>
              </a:spcBef>
              <a:spcAft>
                <a:spcPts val="0"/>
              </a:spcAft>
              <a:buSzPts val="1800"/>
              <a:buAutoNum type="alphaLcPeriod"/>
            </a:pPr>
            <a:r>
              <a:rPr lang="en" sz="1800"/>
              <a:t>Spatial </a:t>
            </a:r>
            <a:r>
              <a:rPr lang="en" sz="1800"/>
              <a:t>Stories: StoryMap JS, Google My Maps, Neatline</a:t>
            </a:r>
            <a:endParaRPr sz="1800"/>
          </a:p>
          <a:p>
            <a:pPr indent="-342900" lvl="1" marL="914400" rtl="0" algn="l">
              <a:spcBef>
                <a:spcPts val="0"/>
              </a:spcBef>
              <a:spcAft>
                <a:spcPts val="0"/>
              </a:spcAft>
              <a:buSzPts val="1800"/>
              <a:buAutoNum type="alphaLcPeriod"/>
            </a:pPr>
            <a:r>
              <a:rPr lang="en" sz="1800"/>
              <a:t>Temporal Stories: Timeline JS, Neatline Time/SIMILE Timeline, telling stories about texts</a:t>
            </a:r>
            <a:endParaRPr sz="1800"/>
          </a:p>
          <a:p>
            <a:pPr indent="-342900" lvl="1" marL="914400" rtl="0" algn="l">
              <a:spcBef>
                <a:spcPts val="0"/>
              </a:spcBef>
              <a:spcAft>
                <a:spcPts val="0"/>
              </a:spcAft>
              <a:buSzPts val="1800"/>
              <a:buAutoNum type="alphaLcPeriod"/>
            </a:pPr>
            <a:r>
              <a:rPr lang="en" sz="1800"/>
              <a:t>Graphic Stories: Voyant Tools and StorylineJS</a:t>
            </a:r>
            <a:endParaRPr sz="1800"/>
          </a:p>
          <a:p>
            <a:pPr indent="-342900" lvl="0" marL="457200" rtl="0" algn="l">
              <a:spcBef>
                <a:spcPts val="0"/>
              </a:spcBef>
              <a:spcAft>
                <a:spcPts val="0"/>
              </a:spcAft>
              <a:buSzPts val="1800"/>
              <a:buAutoNum type="arabicPeriod"/>
            </a:pPr>
            <a:r>
              <a:rPr lang="en" sz="1800"/>
              <a:t>Determining your ability to produce a digital project</a:t>
            </a:r>
            <a:endParaRPr sz="18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pic>
        <p:nvPicPr>
          <p:cNvPr id="255" name="Google Shape;255;p42"/>
          <p:cNvPicPr preferRelativeResize="0"/>
          <p:nvPr/>
        </p:nvPicPr>
        <p:blipFill>
          <a:blip r:embed="rId3">
            <a:alphaModFix/>
          </a:blip>
          <a:stretch>
            <a:fillRect/>
          </a:stretch>
        </p:blipFill>
        <p:spPr>
          <a:xfrm>
            <a:off x="0" y="914400"/>
            <a:ext cx="9144000" cy="295433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Digital Storytelling?</a:t>
            </a:r>
            <a:endParaRPr/>
          </a:p>
        </p:txBody>
      </p:sp>
      <p:sp>
        <p:nvSpPr>
          <p:cNvPr id="103" name="Google Shape;103;p1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111111"/>
              </a:buClr>
              <a:buSzPts val="1800"/>
              <a:buChar char="●"/>
            </a:pPr>
            <a:r>
              <a:rPr lang="en" sz="1800">
                <a:solidFill>
                  <a:srgbClr val="111111"/>
                </a:solidFill>
                <a:highlight>
                  <a:srgbClr val="FFFFFF"/>
                </a:highlight>
              </a:rPr>
              <a:t>Using computer-based tools to tell stories.</a:t>
            </a:r>
            <a:endParaRPr sz="1800">
              <a:solidFill>
                <a:srgbClr val="111111"/>
              </a:solidFill>
              <a:highlight>
                <a:srgbClr val="FFFFFF"/>
              </a:highlight>
            </a:endParaRPr>
          </a:p>
          <a:p>
            <a:pPr indent="0" lvl="0" marL="457200" rtl="0" algn="l">
              <a:spcBef>
                <a:spcPts val="1600"/>
              </a:spcBef>
              <a:spcAft>
                <a:spcPts val="0"/>
              </a:spcAft>
              <a:buNone/>
            </a:pPr>
            <a:r>
              <a:t/>
            </a:r>
            <a:endParaRPr sz="1800">
              <a:solidFill>
                <a:srgbClr val="111111"/>
              </a:solidFill>
              <a:highlight>
                <a:srgbClr val="FFFFFF"/>
              </a:highlight>
            </a:endParaRPr>
          </a:p>
          <a:p>
            <a:pPr indent="-342900" lvl="0" marL="457200" rtl="0" algn="l">
              <a:spcBef>
                <a:spcPts val="1600"/>
              </a:spcBef>
              <a:spcAft>
                <a:spcPts val="0"/>
              </a:spcAft>
              <a:buClr>
                <a:srgbClr val="111111"/>
              </a:buClr>
              <a:buSzPts val="1800"/>
              <a:buChar char="●"/>
            </a:pPr>
            <a:r>
              <a:rPr lang="en" sz="1800">
                <a:solidFill>
                  <a:srgbClr val="111111"/>
                </a:solidFill>
                <a:highlight>
                  <a:srgbClr val="FFFFFF"/>
                </a:highlight>
              </a:rPr>
              <a:t>Oftentimes told through videos and podcasts, but we will look at simpler, web-based tools</a:t>
            </a:r>
            <a:endParaRPr sz="1800">
              <a:solidFill>
                <a:srgbClr val="111111"/>
              </a:solidFill>
              <a:highlight>
                <a:srgbClr val="FFFFFF"/>
              </a:high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to Approach Digital Storytelling Projects</a:t>
            </a:r>
            <a:endParaRPr/>
          </a:p>
        </p:txBody>
      </p:sp>
      <p:sp>
        <p:nvSpPr>
          <p:cNvPr id="109" name="Google Shape;109;p17"/>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AutoNum type="arabicParenR"/>
            </a:pPr>
            <a:r>
              <a:rPr lang="en" sz="2400"/>
              <a:t>Where to publish?</a:t>
            </a:r>
            <a:endParaRPr sz="2400"/>
          </a:p>
          <a:p>
            <a:pPr indent="-381000" lvl="0" marL="457200" rtl="0" algn="l">
              <a:spcBef>
                <a:spcPts val="0"/>
              </a:spcBef>
              <a:spcAft>
                <a:spcPts val="0"/>
              </a:spcAft>
              <a:buSzPts val="2400"/>
              <a:buAutoNum type="arabicParenR"/>
            </a:pPr>
            <a:r>
              <a:rPr lang="en" sz="2400"/>
              <a:t>How to tell the story?</a:t>
            </a:r>
            <a:endParaRPr sz="2400"/>
          </a:p>
          <a:p>
            <a:pPr indent="-381000" lvl="0" marL="457200" rtl="0" algn="l">
              <a:spcBef>
                <a:spcPts val="0"/>
              </a:spcBef>
              <a:spcAft>
                <a:spcPts val="0"/>
              </a:spcAft>
              <a:buSzPts val="2400"/>
              <a:buAutoNum type="arabicParenR"/>
            </a:pPr>
            <a:r>
              <a:rPr lang="en" sz="2400"/>
              <a:t>What is one’s technical capacity?</a:t>
            </a:r>
            <a:endParaRPr sz="2400"/>
          </a:p>
          <a:p>
            <a:pPr indent="0" lvl="0" marL="0" rtl="0" algn="l">
              <a:spcBef>
                <a:spcPts val="1600"/>
              </a:spcBef>
              <a:spcAft>
                <a:spcPts val="1600"/>
              </a:spcAft>
              <a:buNone/>
            </a:pPr>
            <a:r>
              <a:t/>
            </a:r>
            <a:endParaRPr sz="2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8"/>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to publish?</a:t>
            </a:r>
            <a:endParaRPr/>
          </a:p>
        </p:txBody>
      </p:sp>
      <p:sp>
        <p:nvSpPr>
          <p:cNvPr id="115" name="Google Shape;115;p18"/>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Where to Publish?</a:t>
            </a:r>
            <a:endParaRPr/>
          </a:p>
        </p:txBody>
      </p:sp>
      <p:sp>
        <p:nvSpPr>
          <p:cNvPr id="121" name="Google Shape;121;p19"/>
          <p:cNvSpPr txBox="1"/>
          <p:nvPr>
            <p:ph idx="1" type="body"/>
          </p:nvPr>
        </p:nvSpPr>
        <p:spPr>
          <a:xfrm>
            <a:off x="729450" y="2078875"/>
            <a:ext cx="8296800" cy="306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Three options for website creation:</a:t>
            </a:r>
            <a:endParaRPr sz="1800"/>
          </a:p>
          <a:p>
            <a:pPr indent="-342900" lvl="0" marL="457200" rtl="0" algn="l">
              <a:spcBef>
                <a:spcPts val="1600"/>
              </a:spcBef>
              <a:spcAft>
                <a:spcPts val="0"/>
              </a:spcAft>
              <a:buSzPts val="1800"/>
              <a:buChar char="●"/>
            </a:pPr>
            <a:r>
              <a:rPr b="1" lang="en" sz="1800"/>
              <a:t>Template-based</a:t>
            </a:r>
            <a:r>
              <a:rPr lang="en" sz="1800"/>
              <a:t> (pick a theme, replace default content with your own)</a:t>
            </a:r>
            <a:endParaRPr sz="1800"/>
          </a:p>
          <a:p>
            <a:pPr indent="-342900" lvl="0" marL="457200" rtl="0" algn="l">
              <a:spcBef>
                <a:spcPts val="0"/>
              </a:spcBef>
              <a:spcAft>
                <a:spcPts val="0"/>
              </a:spcAft>
              <a:buSzPts val="1800"/>
              <a:buChar char="●"/>
            </a:pPr>
            <a:r>
              <a:rPr b="1" lang="en" sz="1800"/>
              <a:t>Content Management System </a:t>
            </a:r>
            <a:r>
              <a:rPr lang="en" sz="1800"/>
              <a:t>(pick a theme and plugins, manually create pages with your content)</a:t>
            </a:r>
            <a:endParaRPr sz="1800"/>
          </a:p>
          <a:p>
            <a:pPr indent="-342900" lvl="0" marL="457200" rtl="0" algn="l">
              <a:spcBef>
                <a:spcPts val="0"/>
              </a:spcBef>
              <a:spcAft>
                <a:spcPts val="0"/>
              </a:spcAft>
              <a:buSzPts val="1800"/>
              <a:buChar char="●"/>
            </a:pPr>
            <a:r>
              <a:rPr b="1" lang="en" sz="1800"/>
              <a:t>Digital archives &amp; collections websites</a:t>
            </a:r>
            <a:r>
              <a:rPr lang="en" sz="1800"/>
              <a:t> (oriented toward </a:t>
            </a:r>
            <a:r>
              <a:rPr i="1" lang="en" sz="1800"/>
              <a:t>items</a:t>
            </a:r>
            <a:r>
              <a:rPr lang="en" sz="1800"/>
              <a:t>/</a:t>
            </a:r>
            <a:r>
              <a:rPr i="1" lang="en" sz="1800"/>
              <a:t>objects</a:t>
            </a:r>
            <a:r>
              <a:rPr lang="en" sz="1800"/>
              <a:t>; can contain exhibits)</a:t>
            </a:r>
            <a:endParaRPr sz="1800"/>
          </a:p>
          <a:p>
            <a:pPr indent="0" lvl="0" marL="0" rtl="0" algn="l">
              <a:spcBef>
                <a:spcPts val="160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Template-based websites</a:t>
            </a:r>
            <a:endParaRPr/>
          </a:p>
        </p:txBody>
      </p:sp>
      <p:sp>
        <p:nvSpPr>
          <p:cNvPr id="127" name="Google Shape;127;p20"/>
          <p:cNvSpPr txBox="1"/>
          <p:nvPr>
            <p:ph idx="1" type="body"/>
          </p:nvPr>
        </p:nvSpPr>
        <p:spPr>
          <a:xfrm>
            <a:off x="729450" y="2078875"/>
            <a:ext cx="7688700" cy="27261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u="sng">
                <a:solidFill>
                  <a:schemeClr val="accent5"/>
                </a:solidFill>
                <a:hlinkClick r:id="rId3">
                  <a:extLst>
                    <a:ext uri="{A12FA001-AC4F-418D-AE19-62706E023703}">
                      <ahyp:hlinkClr val="tx"/>
                    </a:ext>
                  </a:extLst>
                </a:hlinkClick>
              </a:rPr>
              <a:t>Wix</a:t>
            </a:r>
            <a:endParaRPr sz="2400"/>
          </a:p>
          <a:p>
            <a:pPr indent="-381000" lvl="0" marL="457200" rtl="0" algn="l">
              <a:spcBef>
                <a:spcPts val="0"/>
              </a:spcBef>
              <a:spcAft>
                <a:spcPts val="0"/>
              </a:spcAft>
              <a:buSzPts val="2400"/>
              <a:buChar char="●"/>
            </a:pPr>
            <a:r>
              <a:rPr lang="en" sz="2400" u="sng">
                <a:solidFill>
                  <a:schemeClr val="accent5"/>
                </a:solidFill>
                <a:hlinkClick r:id="rId4">
                  <a:extLst>
                    <a:ext uri="{A12FA001-AC4F-418D-AE19-62706E023703}">
                      <ahyp:hlinkClr val="tx"/>
                    </a:ext>
                  </a:extLst>
                </a:hlinkClick>
              </a:rPr>
              <a:t>Weebly</a:t>
            </a:r>
            <a:endParaRPr sz="2400"/>
          </a:p>
          <a:p>
            <a:pPr indent="-381000" lvl="0" marL="457200" rtl="0" algn="l">
              <a:spcBef>
                <a:spcPts val="0"/>
              </a:spcBef>
              <a:spcAft>
                <a:spcPts val="0"/>
              </a:spcAft>
              <a:buSzPts val="2400"/>
              <a:buChar char="●"/>
            </a:pPr>
            <a:r>
              <a:rPr lang="en" sz="2400" u="sng">
                <a:solidFill>
                  <a:schemeClr val="accent5"/>
                </a:solidFill>
                <a:hlinkClick r:id="rId5">
                  <a:extLst>
                    <a:ext uri="{A12FA001-AC4F-418D-AE19-62706E023703}">
                      <ahyp:hlinkClr val="tx"/>
                    </a:ext>
                  </a:extLst>
                </a:hlinkClick>
              </a:rPr>
              <a:t>Squarespace </a:t>
            </a:r>
            <a:r>
              <a:rPr lang="en" sz="2400"/>
              <a:t>(no free account)</a:t>
            </a:r>
            <a:endParaRPr sz="2400"/>
          </a:p>
          <a:p>
            <a:pPr indent="0" lvl="0" marL="0" rtl="0" algn="l">
              <a:spcBef>
                <a:spcPts val="1600"/>
              </a:spcBef>
              <a:spcAft>
                <a:spcPts val="0"/>
              </a:spcAft>
              <a:buNone/>
            </a:pPr>
            <a:r>
              <a:t/>
            </a:r>
            <a:endParaRPr sz="2400"/>
          </a:p>
          <a:p>
            <a:pPr indent="0" lvl="0" marL="0" rtl="0" algn="l">
              <a:spcBef>
                <a:spcPts val="1600"/>
              </a:spcBef>
              <a:spcAft>
                <a:spcPts val="1600"/>
              </a:spcAft>
              <a:buNone/>
            </a:pPr>
            <a:r>
              <a:rPr lang="en" sz="2400"/>
              <a:t>Example: </a:t>
            </a:r>
            <a:r>
              <a:rPr lang="en" sz="2400" u="sng">
                <a:solidFill>
                  <a:schemeClr val="hlink"/>
                </a:solidFill>
                <a:hlinkClick r:id="rId6"/>
              </a:rPr>
              <a:t>Stone by Stone</a:t>
            </a:r>
            <a:r>
              <a:rPr lang="en" sz="2400"/>
              <a:t> (Wix)</a:t>
            </a:r>
            <a:endParaRPr sz="24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 Management System</a:t>
            </a:r>
            <a:endParaRPr/>
          </a:p>
        </p:txBody>
      </p:sp>
      <p:sp>
        <p:nvSpPr>
          <p:cNvPr id="133" name="Google Shape;133;p21"/>
          <p:cNvSpPr txBox="1"/>
          <p:nvPr>
            <p:ph idx="1" type="body"/>
          </p:nvPr>
        </p:nvSpPr>
        <p:spPr>
          <a:xfrm>
            <a:off x="729450" y="2078875"/>
            <a:ext cx="7688700" cy="27783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u="sng">
                <a:solidFill>
                  <a:schemeClr val="accent5"/>
                </a:solidFill>
                <a:hlinkClick r:id="rId3">
                  <a:extLst>
                    <a:ext uri="{A12FA001-AC4F-418D-AE19-62706E023703}">
                      <ahyp:hlinkClr val="tx"/>
                    </a:ext>
                  </a:extLst>
                </a:hlinkClick>
              </a:rPr>
              <a:t>Wordpress.com</a:t>
            </a:r>
            <a:endParaRPr sz="2400"/>
          </a:p>
          <a:p>
            <a:pPr indent="-381000" lvl="0" marL="457200" rtl="0" algn="l">
              <a:spcBef>
                <a:spcPts val="0"/>
              </a:spcBef>
              <a:spcAft>
                <a:spcPts val="0"/>
              </a:spcAft>
              <a:buSzPts val="2400"/>
              <a:buChar char="●"/>
            </a:pPr>
            <a:r>
              <a:rPr lang="en" sz="2400" u="sng">
                <a:solidFill>
                  <a:schemeClr val="accent5"/>
                </a:solidFill>
                <a:hlinkClick r:id="rId4">
                  <a:extLst>
                    <a:ext uri="{A12FA001-AC4F-418D-AE19-62706E023703}">
                      <ahyp:hlinkClr val="tx"/>
                    </a:ext>
                  </a:extLst>
                </a:hlinkClick>
              </a:rPr>
              <a:t>Drupal</a:t>
            </a:r>
            <a:endParaRPr sz="2400"/>
          </a:p>
          <a:p>
            <a:pPr indent="-381000" lvl="0" marL="457200" rtl="0" algn="l">
              <a:spcBef>
                <a:spcPts val="0"/>
              </a:spcBef>
              <a:spcAft>
                <a:spcPts val="0"/>
              </a:spcAft>
              <a:buSzPts val="2400"/>
              <a:buChar char="●"/>
            </a:pPr>
            <a:r>
              <a:rPr lang="en" sz="2400" u="sng">
                <a:solidFill>
                  <a:schemeClr val="accent5"/>
                </a:solidFill>
                <a:hlinkClick r:id="rId5">
                  <a:extLst>
                    <a:ext uri="{A12FA001-AC4F-418D-AE19-62706E023703}">
                      <ahyp:hlinkClr val="tx"/>
                    </a:ext>
                  </a:extLst>
                </a:hlinkClick>
              </a:rPr>
              <a:t>Reclaim Hosting</a:t>
            </a:r>
            <a:r>
              <a:rPr lang="en" sz="2400"/>
              <a:t> (or other third-party provider)</a:t>
            </a:r>
            <a:endParaRPr sz="2400"/>
          </a:p>
          <a:p>
            <a:pPr indent="0" lvl="0" marL="0" rtl="0" algn="l">
              <a:spcBef>
                <a:spcPts val="1600"/>
              </a:spcBef>
              <a:spcAft>
                <a:spcPts val="0"/>
              </a:spcAft>
              <a:buNone/>
            </a:pPr>
            <a:r>
              <a:t/>
            </a:r>
            <a:endParaRPr sz="2400"/>
          </a:p>
          <a:p>
            <a:pPr indent="0" lvl="0" marL="0" rtl="0" algn="l">
              <a:spcBef>
                <a:spcPts val="1600"/>
              </a:spcBef>
              <a:spcAft>
                <a:spcPts val="1600"/>
              </a:spcAft>
              <a:buNone/>
            </a:pPr>
            <a:r>
              <a:rPr lang="en" sz="2400"/>
              <a:t>Example: </a:t>
            </a:r>
            <a:r>
              <a:rPr lang="en" sz="2400" u="sng">
                <a:solidFill>
                  <a:schemeClr val="hlink"/>
                </a:solidFill>
                <a:hlinkClick r:id="rId6"/>
              </a:rPr>
              <a:t>RTI 60th Commemoration</a:t>
            </a:r>
            <a:r>
              <a:rPr lang="en" sz="2400"/>
              <a:t> (Wordpress.com)</a:t>
            </a:r>
            <a:endParaRPr sz="2400"/>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